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15" r:id="rId13"/>
    <p:sldId id="299" r:id="rId14"/>
    <p:sldId id="259" r:id="rId15"/>
    <p:sldId id="302" r:id="rId16"/>
    <p:sldId id="303" r:id="rId17"/>
    <p:sldId id="304" r:id="rId18"/>
    <p:sldId id="306" r:id="rId19"/>
    <p:sldId id="307" r:id="rId20"/>
    <p:sldId id="311" r:id="rId21"/>
    <p:sldId id="312" r:id="rId22"/>
    <p:sldId id="313" r:id="rId23"/>
    <p:sldId id="308" r:id="rId24"/>
    <p:sldId id="309" r:id="rId25"/>
    <p:sldId id="310" r:id="rId26"/>
    <p:sldId id="305" r:id="rId2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IBS2.1 Oogsten (complexe machines)</a:t>
            </a:r>
          </a:p>
          <a:p>
            <a:r>
              <a:rPr lang="nl-NL" sz="4000" dirty="0" smtClean="0"/>
              <a:t>Bedrijfseconomie – les </a:t>
            </a:r>
            <a:r>
              <a:rPr lang="nl-NL" sz="4000" dirty="0" smtClean="0"/>
              <a:t>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Kort vreemd vermogen</a:t>
            </a:r>
          </a:p>
          <a:p>
            <a:pPr lvl="1"/>
            <a:r>
              <a:rPr lang="nl-NL" dirty="0" smtClean="0"/>
              <a:t>Crediteuren</a:t>
            </a:r>
          </a:p>
          <a:p>
            <a:pPr lvl="1"/>
            <a:r>
              <a:rPr lang="nl-NL" dirty="0" smtClean="0"/>
              <a:t>Rekening Courant Krediet</a:t>
            </a:r>
          </a:p>
          <a:p>
            <a:pPr lvl="2"/>
            <a:r>
              <a:rPr lang="nl-NL" dirty="0" smtClean="0"/>
              <a:t>Kredietlimiet</a:t>
            </a:r>
          </a:p>
          <a:p>
            <a:pPr lvl="1"/>
            <a:r>
              <a:rPr lang="nl-NL" dirty="0" smtClean="0"/>
              <a:t>Belastingdienst</a:t>
            </a:r>
          </a:p>
          <a:p>
            <a:pPr lvl="1"/>
            <a:r>
              <a:rPr lang="nl-NL" dirty="0" smtClean="0"/>
              <a:t>Personeel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926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opgaven 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0639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7860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Vervangingswaarde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r>
              <a:rPr lang="nl-NL" sz="3600" dirty="0"/>
              <a:t>2. Vast percentage van de </a:t>
            </a:r>
            <a:r>
              <a:rPr lang="nl-NL" sz="3600" dirty="0" smtClean="0"/>
              <a:t>vervangingswaarde</a:t>
            </a:r>
            <a:endParaRPr lang="nl-NL" sz="3600" dirty="0"/>
          </a:p>
          <a:p>
            <a:r>
              <a:rPr lang="nl-NL" sz="3600" dirty="0"/>
              <a:t>3.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24782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opgave 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58" y="1700808"/>
            <a:ext cx="897488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1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90" y="1556792"/>
            <a:ext cx="8349646" cy="321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6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83" y="2204864"/>
            <a:ext cx="8201517" cy="228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7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48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Vorige week gedaan?</a:t>
            </a:r>
            <a:endParaRPr lang="nl-NL" dirty="0" smtClean="0"/>
          </a:p>
          <a:p>
            <a:pPr lvl="1">
              <a:buFontTx/>
              <a:buChar char="-"/>
            </a:pPr>
            <a:r>
              <a:rPr lang="nl-NL" dirty="0" smtClean="0"/>
              <a:t>Herhaling tariefberekening en saldobegroting.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Vandaag</a:t>
            </a:r>
          </a:p>
          <a:p>
            <a:pPr lvl="1">
              <a:buFontTx/>
              <a:buChar char="-"/>
            </a:pPr>
            <a:r>
              <a:rPr lang="nl-NL" dirty="0" smtClean="0"/>
              <a:t>Jaarverslag</a:t>
            </a:r>
          </a:p>
          <a:p>
            <a:pPr lvl="2">
              <a:buFontTx/>
              <a:buChar char="-"/>
            </a:pPr>
            <a:r>
              <a:rPr lang="nl-NL" dirty="0" smtClean="0"/>
              <a:t>Balans</a:t>
            </a:r>
          </a:p>
          <a:p>
            <a:pPr lvl="2">
              <a:buFontTx/>
              <a:buChar char="-"/>
            </a:pPr>
            <a:r>
              <a:rPr lang="nl-NL" dirty="0" smtClean="0"/>
              <a:t>Resultatenrekening</a:t>
            </a: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938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6 t/m 12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403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268760"/>
            <a:ext cx="7467600" cy="16954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036218"/>
            <a:ext cx="75819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340768"/>
            <a:ext cx="8401370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20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Reparatie en onderhoud (5%)</a:t>
            </a:r>
          </a:p>
          <a:p>
            <a:r>
              <a:rPr lang="nl-NL" dirty="0" smtClean="0"/>
              <a:t>Arbeid eigen onderhoud (3%)</a:t>
            </a:r>
          </a:p>
          <a:p>
            <a:r>
              <a:rPr lang="nl-NL" dirty="0" smtClean="0"/>
              <a:t>Banden (?)</a:t>
            </a:r>
          </a:p>
          <a:p>
            <a:r>
              <a:rPr lang="nl-NL" dirty="0" smtClean="0"/>
              <a:t>Onroerend goed (1,6%)</a:t>
            </a:r>
          </a:p>
          <a:p>
            <a:r>
              <a:rPr lang="nl-NL" dirty="0" smtClean="0"/>
              <a:t>Verzekering (1,3%)</a:t>
            </a:r>
          </a:p>
          <a:p>
            <a:r>
              <a:rPr lang="nl-NL" dirty="0" smtClean="0"/>
              <a:t>Algemene kosten (2,1%)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815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Totale vaste kosten per jaar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195736" y="1930002"/>
            <a:ext cx="60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Afschrijving per jaar</a:t>
            </a:r>
          </a:p>
          <a:p>
            <a:r>
              <a:rPr lang="nl-NL" dirty="0" smtClean="0"/>
              <a:t>Gemiddelde rentekosten per jaar</a:t>
            </a:r>
            <a:endParaRPr lang="nl-NL" dirty="0"/>
          </a:p>
          <a:p>
            <a:r>
              <a:rPr lang="nl-NL" dirty="0" smtClean="0"/>
              <a:t>Reparatie </a:t>
            </a:r>
            <a:r>
              <a:rPr lang="nl-NL" dirty="0"/>
              <a:t>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 smtClean="0"/>
              <a:t>Banden</a:t>
            </a:r>
            <a:endParaRPr lang="nl-NL" dirty="0"/>
          </a:p>
          <a:p>
            <a:r>
              <a:rPr lang="nl-NL" dirty="0"/>
              <a:t>Arbeid eigen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/>
              <a:t>Onroerend goed </a:t>
            </a:r>
          </a:p>
          <a:p>
            <a:r>
              <a:rPr lang="nl-NL" dirty="0" smtClean="0"/>
              <a:t>Verzekering</a:t>
            </a:r>
            <a:endParaRPr lang="nl-NL" dirty="0"/>
          </a:p>
          <a:p>
            <a:r>
              <a:rPr lang="nl-NL" u="sng" dirty="0"/>
              <a:t>Algemene kosten </a:t>
            </a:r>
            <a:r>
              <a:rPr lang="nl-NL" u="sng" dirty="0" smtClean="0"/>
              <a:t>                                                +</a:t>
            </a:r>
          </a:p>
          <a:p>
            <a:r>
              <a:rPr lang="nl-NL" dirty="0" smtClean="0"/>
              <a:t>Totale vaste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880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Totale vaste kosten per uur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Gebruiksuren.</a:t>
            </a:r>
          </a:p>
          <a:p>
            <a:pPr marL="0" indent="0">
              <a:buNone/>
            </a:pPr>
            <a:r>
              <a:rPr lang="nl-NL" dirty="0" smtClean="0"/>
              <a:t>Hoeveel uur wordt een machine aan de klant verkocht. </a:t>
            </a:r>
          </a:p>
          <a:p>
            <a:pPr marL="0" indent="0">
              <a:buNone/>
            </a:pPr>
            <a:r>
              <a:rPr lang="nl-NL" dirty="0" smtClean="0"/>
              <a:t>Let op: niet altijd worden alle uren doorberekend.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Totale vaste kosten / gebruiksuren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258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opgaven 13 t/m 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299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2776"/>
            <a:ext cx="2886075" cy="3514725"/>
          </a:xfrm>
          <a:prstGeom prst="rect">
            <a:avLst/>
          </a:prstGeom>
        </p:spPr>
      </p:pic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89101"/>
            <a:ext cx="30861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95" y="116632"/>
            <a:ext cx="312534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Investeringsbalans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Vaste activa</a:t>
            </a:r>
          </a:p>
          <a:p>
            <a:pPr lvl="1"/>
            <a:r>
              <a:rPr lang="nl-NL" dirty="0" smtClean="0"/>
              <a:t>Duurzame bedrijfsmiddelen</a:t>
            </a:r>
          </a:p>
          <a:p>
            <a:pPr lvl="1"/>
            <a:r>
              <a:rPr lang="nl-NL" dirty="0" smtClean="0"/>
              <a:t>Onroerend goed</a:t>
            </a:r>
          </a:p>
          <a:p>
            <a:pPr lvl="1"/>
            <a:r>
              <a:rPr lang="nl-NL" dirty="0" smtClean="0"/>
              <a:t>Grond</a:t>
            </a:r>
          </a:p>
          <a:p>
            <a:pPr lvl="1"/>
            <a:r>
              <a:rPr lang="nl-NL" dirty="0" smtClean="0"/>
              <a:t>Gebouwen</a:t>
            </a:r>
          </a:p>
          <a:p>
            <a:pPr lvl="1"/>
            <a:r>
              <a:rPr lang="nl-NL" dirty="0" smtClean="0"/>
              <a:t>Machines</a:t>
            </a:r>
          </a:p>
          <a:p>
            <a:pPr lvl="1"/>
            <a:r>
              <a:rPr lang="nl-NL" dirty="0" smtClean="0"/>
              <a:t>Vervoermiddelen</a:t>
            </a:r>
          </a:p>
          <a:p>
            <a:pPr lvl="1"/>
            <a:r>
              <a:rPr lang="nl-NL" dirty="0" smtClean="0"/>
              <a:t>Inventaris</a:t>
            </a:r>
          </a:p>
          <a:p>
            <a:pPr lvl="1"/>
            <a:r>
              <a:rPr lang="nl-NL" dirty="0" smtClean="0"/>
              <a:t>Immateriële vaste activa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24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Investeringsbalans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Vlottende activa</a:t>
            </a:r>
          </a:p>
          <a:p>
            <a:pPr lvl="1"/>
            <a:r>
              <a:rPr lang="nl-NL" dirty="0" smtClean="0"/>
              <a:t>Voorraden</a:t>
            </a:r>
          </a:p>
          <a:p>
            <a:pPr lvl="2"/>
            <a:r>
              <a:rPr lang="nl-NL" dirty="0" smtClean="0"/>
              <a:t>Eventueel opgesplitst</a:t>
            </a:r>
          </a:p>
          <a:p>
            <a:pPr lvl="1"/>
            <a:r>
              <a:rPr lang="nl-NL" dirty="0" smtClean="0"/>
              <a:t>Debiteuren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Liquide middelen</a:t>
            </a:r>
          </a:p>
          <a:p>
            <a:pPr lvl="1"/>
            <a:r>
              <a:rPr lang="nl-NL" dirty="0" smtClean="0"/>
              <a:t>Kas</a:t>
            </a:r>
          </a:p>
          <a:p>
            <a:pPr lvl="1"/>
            <a:r>
              <a:rPr lang="nl-NL" dirty="0" smtClean="0"/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13404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Eigen vermogen</a:t>
            </a:r>
          </a:p>
          <a:p>
            <a:pPr lvl="1"/>
            <a:r>
              <a:rPr lang="nl-NL" dirty="0" smtClean="0"/>
              <a:t>Geïnvesteerd geld</a:t>
            </a:r>
          </a:p>
          <a:p>
            <a:pPr lvl="1"/>
            <a:r>
              <a:rPr lang="nl-NL" dirty="0" smtClean="0"/>
              <a:t>Ingebrachte bedrijfsmiddelen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Achtergesteld vermogen</a:t>
            </a:r>
          </a:p>
          <a:p>
            <a:pPr lvl="1"/>
            <a:r>
              <a:rPr lang="nl-NL" dirty="0" smtClean="0"/>
              <a:t>Familielening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519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Lang vreemd vermogen</a:t>
            </a:r>
          </a:p>
          <a:p>
            <a:pPr lvl="1"/>
            <a:r>
              <a:rPr lang="nl-NL" dirty="0" smtClean="0"/>
              <a:t>Hypotheeklening</a:t>
            </a:r>
          </a:p>
          <a:p>
            <a:pPr lvl="1"/>
            <a:r>
              <a:rPr lang="nl-NL" dirty="0" smtClean="0"/>
              <a:t>Bankkrediet</a:t>
            </a:r>
          </a:p>
          <a:p>
            <a:pPr lvl="1"/>
            <a:r>
              <a:rPr lang="nl-NL" dirty="0" smtClean="0"/>
              <a:t>Leasing</a:t>
            </a:r>
          </a:p>
          <a:p>
            <a:pPr lvl="1"/>
            <a:r>
              <a:rPr lang="nl-NL" dirty="0" smtClean="0"/>
              <a:t>Gemeentelening</a:t>
            </a:r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Zekerheden</a:t>
            </a:r>
          </a:p>
          <a:p>
            <a:pPr lvl="1"/>
            <a:r>
              <a:rPr lang="nl-NL" dirty="0" smtClean="0"/>
              <a:t>Onderpand</a:t>
            </a:r>
          </a:p>
          <a:p>
            <a:pPr lvl="2"/>
            <a:r>
              <a:rPr lang="nl-NL" dirty="0" smtClean="0"/>
              <a:t>Executiewaarde</a:t>
            </a:r>
          </a:p>
          <a:p>
            <a:pPr lvl="1"/>
            <a:r>
              <a:rPr lang="nl-NL" dirty="0" smtClean="0"/>
              <a:t>Moet terugkomen in je jaarverslag</a:t>
            </a:r>
          </a:p>
        </p:txBody>
      </p:sp>
    </p:spTree>
    <p:extLst>
      <p:ext uri="{BB962C8B-B14F-4D97-AF65-F5344CB8AC3E}">
        <p14:creationId xmlns:p14="http://schemas.microsoft.com/office/powerpoint/2010/main" val="378296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268760"/>
            <a:ext cx="6912768" cy="376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5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252</Words>
  <Application>Microsoft Office PowerPoint</Application>
  <PresentationFormat>Diavoorstelling (4:3)</PresentationFormat>
  <Paragraphs>110</Paragraphs>
  <Slides>26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29" baseType="lpstr">
      <vt:lpstr>Arial</vt:lpstr>
      <vt:lpstr>Calibri</vt:lpstr>
      <vt:lpstr>Kantoorthema</vt:lpstr>
      <vt:lpstr>PowerPoint-presentatie</vt:lpstr>
      <vt:lpstr>Wat gaan we vandaag doen?</vt:lpstr>
      <vt:lpstr>Balans</vt:lpstr>
      <vt:lpstr>Exploitatierekening</vt:lpstr>
      <vt:lpstr>Investeringsbalans</vt:lpstr>
      <vt:lpstr>Investeringsbalans</vt:lpstr>
      <vt:lpstr>Financieringsbalans</vt:lpstr>
      <vt:lpstr>Financieringsbalans</vt:lpstr>
      <vt:lpstr>PowerPoint-presentatie</vt:lpstr>
      <vt:lpstr>Financieringsbalans</vt:lpstr>
      <vt:lpstr>Opgaven</vt:lpstr>
      <vt:lpstr>PowerPoint-presentatie</vt:lpstr>
      <vt:lpstr>3 manieren van afschrijven</vt:lpstr>
      <vt:lpstr>Maak de opgaven.</vt:lpstr>
      <vt:lpstr>Antwoorden</vt:lpstr>
      <vt:lpstr>Antwoorden</vt:lpstr>
      <vt:lpstr>PowerPoint-presentatie</vt:lpstr>
      <vt:lpstr>Overige kosten</vt:lpstr>
      <vt:lpstr>Rentekosten</vt:lpstr>
      <vt:lpstr>Opdrachten</vt:lpstr>
      <vt:lpstr>Antwoorden</vt:lpstr>
      <vt:lpstr>Antwoorden</vt:lpstr>
      <vt:lpstr>Overige vaste kosten</vt:lpstr>
      <vt:lpstr>Totale vaste kosten</vt:lpstr>
      <vt:lpstr>Totale vaste kosten</vt:lpstr>
      <vt:lpstr>Opgaven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36</cp:revision>
  <dcterms:created xsi:type="dcterms:W3CDTF">2013-11-15T15:05:42Z</dcterms:created>
  <dcterms:modified xsi:type="dcterms:W3CDTF">2018-09-05T18:57:39Z</dcterms:modified>
</cp:coreProperties>
</file>